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E67B3-7AA4-4747-BFA4-C5D22F16BFD7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5BC0B-1AD0-46D5-BF79-67B1C939F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48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ummy.com/software/BeautifulSoup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ummy.com/software/BeautifulSoup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https://www.crummy.com/software/BeautifulSoup/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28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https://www.crummy.com/software/BeautifulSoup/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58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87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98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70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“No other parties in the top 20” “assumptions: D, Woman, Alabama”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43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36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400" dirty="0">
                <a:solidFill>
                  <a:srgbClr val="FFFFFF"/>
                </a:solidFill>
              </a:rPr>
              <a:t>Being an incumbent senator is the most important thing a candidate can personally bring into an election. If they are not an incumbent, the information I found in my EDA shows that without this </a:t>
            </a:r>
            <a:r>
              <a:rPr lang="en-US" sz="1400" dirty="0" err="1">
                <a:solidFill>
                  <a:srgbClr val="FFFFFF"/>
                </a:solidFill>
              </a:rPr>
              <a:t>distinguishment</a:t>
            </a:r>
            <a:r>
              <a:rPr lang="en-US" sz="1400" dirty="0">
                <a:solidFill>
                  <a:srgbClr val="FFFFFF"/>
                </a:solidFill>
              </a:rPr>
              <a:t>, on average you would receive 50% less of the total vote than if you did.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1400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40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44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80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90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6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2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7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6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18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1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14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8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8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52186-56E2-469D-A477-A113AC32E3A4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1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arge stone building&#10;&#10;Description automatically generated">
            <a:extLst>
              <a:ext uri="{FF2B5EF4-FFF2-40B4-BE49-F238E27FC236}">
                <a16:creationId xmlns:a16="http://schemas.microsoft.com/office/drawing/2014/main" id="{916749CC-9882-4E84-921D-2A6B83572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73" t="909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7CF7C-9508-40B4-94C3-41DC30E9C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/>
              <a:t>Predict the Flip!</a:t>
            </a:r>
            <a:endParaRPr lang="en-US" sz="48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7C581-D17C-4216-858E-C1BAAB512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 U.S. Senate Election Analysis</a:t>
            </a:r>
          </a:p>
          <a:p>
            <a:pPr algn="l"/>
            <a:r>
              <a:rPr lang="en-US" sz="2000" dirty="0"/>
              <a:t>By Darius Fuller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32774F-D232-4B32-A2D8-33731546FCE6}"/>
              </a:ext>
            </a:extLst>
          </p:cNvPr>
          <p:cNvSpPr txBox="1"/>
          <p:nvPr/>
        </p:nvSpPr>
        <p:spPr>
          <a:xfrm>
            <a:off x="-1" y="6642556"/>
            <a:ext cx="31763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Image copyright: © 2014 Richard F. Ebert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72775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</a:blip>
          <a:srcRect l="11983" r="191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EDF7C3-E0E2-48BB-AD23-0CCB3FB806BB}"/>
              </a:ext>
            </a:extLst>
          </p:cNvPr>
          <p:cNvSpPr/>
          <p:nvPr/>
        </p:nvSpPr>
        <p:spPr>
          <a:xfrm>
            <a:off x="0" y="0"/>
            <a:ext cx="7370202" cy="6858000"/>
          </a:xfrm>
          <a:prstGeom prst="rect">
            <a:avLst/>
          </a:prstGeom>
          <a:gradFill>
            <a:gsLst>
              <a:gs pos="7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100" b="1" dirty="0">
                <a:solidFill>
                  <a:srgbClr val="FFFFFF"/>
                </a:solidFill>
              </a:rPr>
              <a:t>Recommendations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5492264" y="914400"/>
            <a:ext cx="5744685" cy="594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u="sng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u="sng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FFFFFF"/>
                </a:solidFill>
              </a:rPr>
              <a:t>Controllable: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Decide to be either Democratic or Republican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Being different doesn’t help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Get Out the Vote (GOTV)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May be party dependent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Incumbency is key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FFFFFF"/>
                </a:solidFill>
              </a:rPr>
              <a:t>Environmental: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Last cycle’s performance sets the tone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Ride the wave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State elections, national stage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887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</a:blip>
          <a:srcRect l="11983" r="191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EDF7C3-E0E2-48BB-AD23-0CCB3FB806BB}"/>
              </a:ext>
            </a:extLst>
          </p:cNvPr>
          <p:cNvSpPr/>
          <p:nvPr/>
        </p:nvSpPr>
        <p:spPr>
          <a:xfrm>
            <a:off x="0" y="0"/>
            <a:ext cx="7370202" cy="6858000"/>
          </a:xfrm>
          <a:prstGeom prst="rect">
            <a:avLst/>
          </a:prstGeom>
          <a:gradFill>
            <a:gsLst>
              <a:gs pos="7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b="1" dirty="0">
                <a:solidFill>
                  <a:srgbClr val="FFFFFF"/>
                </a:solidFill>
              </a:rPr>
              <a:t>Future Works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5492264" y="914400"/>
            <a:ext cx="5744685" cy="594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More Data: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Cycles happen every 2 years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Take some time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Increase breadth of features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More controllable variables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Age, birthplace, number of attempts, military service, etc.</a:t>
            </a:r>
          </a:p>
          <a:p>
            <a:pPr marL="514350" lvl="1" defTabSz="91440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Building Bigger: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Implement model to predict state elections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Given a set of candidates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Aggregate on a national level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350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arge stone building&#10;&#10;Description automatically generated">
            <a:extLst>
              <a:ext uri="{FF2B5EF4-FFF2-40B4-BE49-F238E27FC236}">
                <a16:creationId xmlns:a16="http://schemas.microsoft.com/office/drawing/2014/main" id="{916749CC-9882-4E84-921D-2A6B83572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73" t="909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7CF7C-9508-40B4-94C3-41DC30E9C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/>
              <a:t>Thank You!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DE2BB-E590-4807-A6BF-9C6CA156EB9B}"/>
              </a:ext>
            </a:extLst>
          </p:cNvPr>
          <p:cNvSpPr txBox="1"/>
          <p:nvPr/>
        </p:nvSpPr>
        <p:spPr>
          <a:xfrm>
            <a:off x="-1" y="6642556"/>
            <a:ext cx="31763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Image copyright: © 2014 Richard F. Ebert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65988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/>
              <a:t>The Task &amp; Goals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u="sng" dirty="0"/>
              <a:t>Tasks: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Make unsupervised machine learning model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Free, public information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Available from the internet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spcAft>
                <a:spcPts val="600"/>
              </a:spcAft>
            </a:pPr>
            <a:r>
              <a:rPr lang="en-US" sz="2200" b="1" u="sng" dirty="0"/>
              <a:t>Goals: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Predict the winner of a senate general election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Gather insights for prospective candidates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Modeling results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EDA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Part of a larger machine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863626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The Dataset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u="sng" dirty="0"/>
              <a:t>What: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Candidates in senate general elections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1920-2016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5,588 datapoints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8 total features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spcAft>
                <a:spcPts val="600"/>
              </a:spcAft>
            </a:pPr>
            <a:r>
              <a:rPr lang="en-US" sz="2200" b="1" u="sng" dirty="0"/>
              <a:t>How: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‘Web scraping’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BeautifulSoup</a:t>
            </a:r>
            <a:r>
              <a:rPr lang="en-US" sz="1700" dirty="0"/>
              <a:t> package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Pandas package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Genderize.io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53C27-6973-4F55-BCCD-619E08B4DD6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>
            <a:off x="6096000" y="2286000"/>
            <a:ext cx="5724906" cy="38640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330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The Dataset - Explored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/>
              <a:t>Stiff Competition: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participants 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Per party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Trends &amp; Oddities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Party relevance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3B96DD-B0A0-4233-B437-3154B748D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292" y="1723644"/>
            <a:ext cx="6781800" cy="472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7B8FA2-9EC8-48AD-B369-107B90C87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292" y="1928622"/>
            <a:ext cx="6781800" cy="472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259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The Dataset - Explored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/>
              <a:t>No surprises: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Traditional names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Barbara was 1</a:t>
            </a:r>
            <a:r>
              <a:rPr lang="en-US" baseline="30000" dirty="0"/>
              <a:t>st</a:t>
            </a:r>
            <a:r>
              <a:rPr lang="en-US" dirty="0"/>
              <a:t> female name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34</a:t>
            </a:r>
            <a:r>
              <a:rPr lang="en-US" baseline="30000" dirty="0"/>
              <a:t>th</a:t>
            </a:r>
            <a:r>
              <a:rPr lang="en-US" dirty="0"/>
              <a:t> most terms (16 appearances)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More potential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Last names?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09A992-E821-4216-BCE7-BBA3E87D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73" y="1723644"/>
            <a:ext cx="7459580" cy="43730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262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The Dataset - Explored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/>
              <a:t>Big surprises: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Accounts for all candidates each year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Higher number means: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Little to no competition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More consecutive terms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Vice-versa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6DDE30-5C9B-498C-AEAD-0ED367167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188" y="284531"/>
            <a:ext cx="6477000" cy="6288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711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Modeling Process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u="sng" dirty="0"/>
              <a:t>What: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Linear regression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Predict the percentage of votes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Random Forest from Sci-Kit Learn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‘Decision trees’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spcAft>
                <a:spcPts val="600"/>
              </a:spcAft>
            </a:pPr>
            <a:r>
              <a:rPr lang="en-US" sz="2200" b="1" u="sng" dirty="0"/>
              <a:t>How: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Learns from training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‘Make decisions’ based on learned underlying patterns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Predict using unseen data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4098" name="Picture 2" descr="Random Forest Regression. In this blog we'll try to understand… | by Afroz  Chakure | Towards Data Science">
            <a:extLst>
              <a:ext uri="{FF2B5EF4-FFF2-40B4-BE49-F238E27FC236}">
                <a16:creationId xmlns:a16="http://schemas.microsoft.com/office/drawing/2014/main" id="{1474E0AA-255F-4A95-8CC8-C4777C724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86000"/>
            <a:ext cx="5809099" cy="38655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76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Results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u="sng" dirty="0"/>
              <a:t>Feature Importance: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Represents the weight each feature has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Does not indicate direction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Relative sense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Seats_before</a:t>
            </a:r>
            <a:r>
              <a:rPr lang="en-US" sz="1700" dirty="0"/>
              <a:t>% = 0.75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Top 10 (w/o #1 feature)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spcAft>
                <a:spcPts val="600"/>
              </a:spcAft>
            </a:pPr>
            <a:r>
              <a:rPr lang="en-US" sz="2200" b="1" u="sng" dirty="0"/>
              <a:t>Insights: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Timing is critical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Prior year is most important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Experience is crucial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Party does matter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3BEF309-2485-478E-98C1-D6E1F2E5E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472" y="1059688"/>
            <a:ext cx="6942604" cy="56784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773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Results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u="sng" dirty="0"/>
              <a:t>Model Performance: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Root Mean Squared Error (RMSE)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Best model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RMSE = 10.863349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% of votes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spcAft>
                <a:spcPts val="600"/>
              </a:spcAft>
            </a:pPr>
            <a:r>
              <a:rPr lang="en-US" sz="2200" b="1" u="sng" dirty="0"/>
              <a:t>Observations: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‘Mirrored’ low end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Bottom-heavy upper bound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Strong cluster in center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C2E5C4B-05DD-4B85-BB41-C86278E7D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105" y="2286000"/>
            <a:ext cx="5886450" cy="4121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652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FF00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502</Words>
  <Application>Microsoft Office PowerPoint</Application>
  <PresentationFormat>Widescreen</PresentationFormat>
  <Paragraphs>129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Predict the Flip!</vt:lpstr>
      <vt:lpstr>The Task &amp; Goals</vt:lpstr>
      <vt:lpstr>The Dataset</vt:lpstr>
      <vt:lpstr>The Dataset - Explored</vt:lpstr>
      <vt:lpstr>The Dataset - Explored</vt:lpstr>
      <vt:lpstr>The Dataset - Explored</vt:lpstr>
      <vt:lpstr>Modeling Process</vt:lpstr>
      <vt:lpstr>Results</vt:lpstr>
      <vt:lpstr>Results</vt:lpstr>
      <vt:lpstr>Recommendations</vt:lpstr>
      <vt:lpstr>Future Works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the Flip!</dc:title>
  <dc:creator>Darius Fuller</dc:creator>
  <cp:lastModifiedBy>Darius Fuller</cp:lastModifiedBy>
  <cp:revision>4</cp:revision>
  <dcterms:created xsi:type="dcterms:W3CDTF">2020-09-01T03:13:58Z</dcterms:created>
  <dcterms:modified xsi:type="dcterms:W3CDTF">2020-09-01T03:39:52Z</dcterms:modified>
</cp:coreProperties>
</file>